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0" r:id="rId2"/>
    <p:sldId id="378" r:id="rId3"/>
    <p:sldId id="331" r:id="rId4"/>
    <p:sldId id="325" r:id="rId5"/>
    <p:sldId id="330" r:id="rId6"/>
    <p:sldId id="265" r:id="rId7"/>
    <p:sldId id="379" r:id="rId8"/>
    <p:sldId id="332" r:id="rId9"/>
    <p:sldId id="360" r:id="rId10"/>
    <p:sldId id="347" r:id="rId11"/>
    <p:sldId id="361" r:id="rId12"/>
    <p:sldId id="364" r:id="rId13"/>
    <p:sldId id="363" r:id="rId14"/>
    <p:sldId id="365" r:id="rId15"/>
    <p:sldId id="385" r:id="rId16"/>
    <p:sldId id="328" r:id="rId17"/>
    <p:sldId id="366" r:id="rId18"/>
    <p:sldId id="384" r:id="rId19"/>
    <p:sldId id="386" r:id="rId20"/>
    <p:sldId id="381" r:id="rId21"/>
    <p:sldId id="383" r:id="rId22"/>
    <p:sldId id="368" r:id="rId23"/>
    <p:sldId id="266" r:id="rId24"/>
    <p:sldId id="362" r:id="rId25"/>
    <p:sldId id="369" r:id="rId26"/>
    <p:sldId id="370" r:id="rId27"/>
    <p:sldId id="371" r:id="rId28"/>
    <p:sldId id="372" r:id="rId29"/>
    <p:sldId id="373" r:id="rId30"/>
    <p:sldId id="374" r:id="rId31"/>
    <p:sldId id="375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413"/>
    <a:srgbClr val="FFB514"/>
    <a:srgbClr val="FFC101"/>
    <a:srgbClr val="FFE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969"/>
    <p:restoredTop sz="82201"/>
  </p:normalViewPr>
  <p:slideViewPr>
    <p:cSldViewPr snapToGrid="0" snapToObjects="1">
      <p:cViewPr varScale="1">
        <p:scale>
          <a:sx n="81" d="100"/>
          <a:sy n="81" d="100"/>
        </p:scale>
        <p:origin x="232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12.5</c:v>
                </c:pt>
                <c:pt idx="1">
                  <c:v>87.5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15-AD42-9F4D-954DA8533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55.6</c:v>
                </c:pt>
                <c:pt idx="1">
                  <c:v>44.4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75-0244-AB1A-23ADD38AB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F3281-8FB9-473E-A2D4-7CB57B98F8A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E1FE-4189-4379-96FB-81743B5C9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3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Algorithms can do real harm.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0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40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38380-8520-4FC9-BD1E-85E00F19BE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36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Fox News,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38380-8520-4FC9-BD1E-85E00F19BE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2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</a:t>
            </a:r>
            <a:r>
              <a:rPr lang="en-US" sz="1200" b="1" dirty="0">
                <a:solidFill>
                  <a:schemeClr val="accent1"/>
                </a:solidFill>
              </a:rPr>
              <a:t>pictograph</a:t>
            </a:r>
            <a:r>
              <a:rPr lang="en-US" sz="1200" dirty="0"/>
              <a:t> is misleading. While the number of ‘made shots’ is only double the ‘assists’ per game, the </a:t>
            </a:r>
            <a:r>
              <a:rPr lang="en-US" sz="1200" b="1" dirty="0">
                <a:solidFill>
                  <a:schemeClr val="accent1"/>
                </a:solidFill>
              </a:rPr>
              <a:t>two-dimensional </a:t>
            </a:r>
            <a:r>
              <a:rPr lang="en-US" sz="1200" dirty="0"/>
              <a:t>ball figure makes the made shots appear </a:t>
            </a:r>
            <a:r>
              <a:rPr lang="en-US" sz="1200" i="1" dirty="0"/>
              <a:t>several times</a:t>
            </a:r>
            <a:r>
              <a:rPr lang="en-US" sz="1200" dirty="0"/>
              <a:t> as big.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3f01fd9f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3f01fd9f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13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system, like any system could be abused, Privacy, Civil Rights, Freedoms,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10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3f01fd9f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3f01fd9f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8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776D8-D5F2-4315-8561-EE3E797738B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8/28/2013</a:t>
            </a:r>
          </a:p>
        </p:txBody>
      </p:sp>
    </p:spTree>
    <p:extLst>
      <p:ext uri="{BB962C8B-B14F-4D97-AF65-F5344CB8AC3E}">
        <p14:creationId xmlns:p14="http://schemas.microsoft.com/office/powerpoint/2010/main" val="242669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776D8-D5F2-4315-8561-EE3E797738B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Principles of Survey Design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8/28/2013</a:t>
            </a:r>
          </a:p>
        </p:txBody>
      </p:sp>
    </p:spTree>
    <p:extLst>
      <p:ext uri="{BB962C8B-B14F-4D97-AF65-F5344CB8AC3E}">
        <p14:creationId xmlns:p14="http://schemas.microsoft.com/office/powerpoint/2010/main" val="1511941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776D8-D5F2-4315-8561-EE3E797738B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Principles of Survey Design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8/28/2013</a:t>
            </a:r>
          </a:p>
        </p:txBody>
      </p:sp>
    </p:spTree>
    <p:extLst>
      <p:ext uri="{BB962C8B-B14F-4D97-AF65-F5344CB8AC3E}">
        <p14:creationId xmlns:p14="http://schemas.microsoft.com/office/powerpoint/2010/main" val="3909586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731522" y="5863593"/>
            <a:ext cx="5852160" cy="5554980"/>
          </a:xfrm>
          <a:prstGeom prst="rect">
            <a:avLst/>
          </a:prstGeom>
        </p:spPr>
        <p:txBody>
          <a:bodyPr spcFirstLastPara="1" wrap="square" lIns="96589" tIns="96589" rIns="96589" bIns="965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7100"/>
            <a:ext cx="8226426" cy="4627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78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in draft, accepting comments and conducting public workshops.</a:t>
            </a:r>
          </a:p>
          <a:p>
            <a:r>
              <a:rPr lang="en-US" dirty="0"/>
              <a:t>Developed in coordination with public, industry, state and federal government and other entities and organizations.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Lays out principles and considerations.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750DB4D-B8A9-1444-AD38-47E7DC842E34}"/>
              </a:ext>
            </a:extLst>
          </p:cNvPr>
          <p:cNvGrpSpPr/>
          <p:nvPr userDrawn="1"/>
        </p:nvGrpSpPr>
        <p:grpSpPr>
          <a:xfrm>
            <a:off x="0" y="564776"/>
            <a:ext cx="9144000" cy="2812676"/>
            <a:chOff x="0" y="564776"/>
            <a:chExt cx="9144000" cy="2812676"/>
          </a:xfrm>
        </p:grpSpPr>
        <p:pic>
          <p:nvPicPr>
            <p:cNvPr id="8" name="Picture 7" descr="MD-flag-background-ppt.png">
              <a:extLst>
                <a:ext uri="{FF2B5EF4-FFF2-40B4-BE49-F238E27FC236}">
                  <a16:creationId xmlns:a16="http://schemas.microsoft.com/office/drawing/2014/main" id="{F7107FCE-8F5A-C04F-BCC1-EE10E58626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564776"/>
              <a:ext cx="9143999" cy="571500"/>
            </a:xfrm>
            <a:prstGeom prst="rect">
              <a:avLst/>
            </a:prstGeom>
          </p:spPr>
        </p:pic>
        <p:pic>
          <p:nvPicPr>
            <p:cNvPr id="9" name="Picture 8" descr="MD-flag-background-ppt.png">
              <a:extLst>
                <a:ext uri="{FF2B5EF4-FFF2-40B4-BE49-F238E27FC236}">
                  <a16:creationId xmlns:a16="http://schemas.microsoft.com/office/drawing/2014/main" id="{F0253FC5-B373-A74E-B6E6-917757C74F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129553"/>
              <a:ext cx="9143999" cy="571500"/>
            </a:xfrm>
            <a:prstGeom prst="rect">
              <a:avLst/>
            </a:prstGeom>
          </p:spPr>
        </p:pic>
        <p:pic>
          <p:nvPicPr>
            <p:cNvPr id="10" name="Picture 9" descr="MD-flag-background-ppt.png">
              <a:extLst>
                <a:ext uri="{FF2B5EF4-FFF2-40B4-BE49-F238E27FC236}">
                  <a16:creationId xmlns:a16="http://schemas.microsoft.com/office/drawing/2014/main" id="{3FA1E57B-75B7-514C-9D43-1B196ABC5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685365"/>
              <a:ext cx="9143999" cy="571500"/>
            </a:xfrm>
            <a:prstGeom prst="rect">
              <a:avLst/>
            </a:prstGeom>
          </p:spPr>
        </p:pic>
        <p:pic>
          <p:nvPicPr>
            <p:cNvPr id="11" name="Picture 10" descr="MD-flag-background-ppt.png">
              <a:extLst>
                <a:ext uri="{FF2B5EF4-FFF2-40B4-BE49-F238E27FC236}">
                  <a16:creationId xmlns:a16="http://schemas.microsoft.com/office/drawing/2014/main" id="{C4096511-65C6-374D-AD92-8D8CE4599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229970"/>
              <a:ext cx="9143999" cy="571500"/>
            </a:xfrm>
            <a:prstGeom prst="rect">
              <a:avLst/>
            </a:prstGeom>
          </p:spPr>
        </p:pic>
        <p:pic>
          <p:nvPicPr>
            <p:cNvPr id="12" name="Picture 11" descr="MD-flag-background-ppt.png">
              <a:extLst>
                <a:ext uri="{FF2B5EF4-FFF2-40B4-BE49-F238E27FC236}">
                  <a16:creationId xmlns:a16="http://schemas.microsoft.com/office/drawing/2014/main" id="{EA8C6FDD-105B-154D-AD2A-A0F28EE573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05952"/>
              <a:ext cx="9143999" cy="571500"/>
            </a:xfrm>
            <a:prstGeom prst="rect">
              <a:avLst/>
            </a:prstGeom>
          </p:spPr>
        </p:pic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8665" y="3657600"/>
            <a:ext cx="6400800" cy="8606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6" name="Picture 5" descr="UMBC-primary-logo-CMYK-on-black.png">
            <a:extLst>
              <a:ext uri="{FF2B5EF4-FFF2-40B4-BE49-F238E27FC236}">
                <a16:creationId xmlns:a16="http://schemas.microsoft.com/office/drawing/2014/main" id="{03D4822F-9476-F54E-82C8-367A21C0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504" y="119795"/>
            <a:ext cx="2486041" cy="572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140" y="132887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59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52" y="1"/>
            <a:ext cx="7953935" cy="571500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2866"/>
            <a:ext cx="8229600" cy="386175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6" name="Picture 5" descr="UMBC-primary-logo-CMYK-on-black.png">
            <a:extLst>
              <a:ext uri="{FF2B5EF4-FFF2-40B4-BE49-F238E27FC236}">
                <a16:creationId xmlns:a16="http://schemas.microsoft.com/office/drawing/2014/main" id="{EE0ACFE5-55C9-5545-A73B-CB4CB0413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CCFA99-DD46-7C45-A193-598BC076FA5F}"/>
              </a:ext>
            </a:extLst>
          </p:cNvPr>
          <p:cNvGrpSpPr/>
          <p:nvPr userDrawn="1"/>
        </p:nvGrpSpPr>
        <p:grpSpPr>
          <a:xfrm>
            <a:off x="0" y="490812"/>
            <a:ext cx="9144000" cy="2812676"/>
            <a:chOff x="0" y="564776"/>
            <a:chExt cx="9144000" cy="2812676"/>
          </a:xfrm>
        </p:grpSpPr>
        <p:pic>
          <p:nvPicPr>
            <p:cNvPr id="7" name="Picture 6" descr="MD-flag-background-ppt.png">
              <a:extLst>
                <a:ext uri="{FF2B5EF4-FFF2-40B4-BE49-F238E27FC236}">
                  <a16:creationId xmlns:a16="http://schemas.microsoft.com/office/drawing/2014/main" id="{ADF5561A-3EA4-AF4F-9492-1001A1A7DA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564776"/>
              <a:ext cx="9143999" cy="571500"/>
            </a:xfrm>
            <a:prstGeom prst="rect">
              <a:avLst/>
            </a:prstGeom>
          </p:spPr>
        </p:pic>
        <p:pic>
          <p:nvPicPr>
            <p:cNvPr id="8" name="Picture 7" descr="MD-flag-background-ppt.png">
              <a:extLst>
                <a:ext uri="{FF2B5EF4-FFF2-40B4-BE49-F238E27FC236}">
                  <a16:creationId xmlns:a16="http://schemas.microsoft.com/office/drawing/2014/main" id="{19A5CF5A-8A6E-0D4D-B683-74160C23AD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129553"/>
              <a:ext cx="9143999" cy="571500"/>
            </a:xfrm>
            <a:prstGeom prst="rect">
              <a:avLst/>
            </a:prstGeom>
          </p:spPr>
        </p:pic>
        <p:pic>
          <p:nvPicPr>
            <p:cNvPr id="9" name="Picture 8" descr="MD-flag-background-ppt.png">
              <a:extLst>
                <a:ext uri="{FF2B5EF4-FFF2-40B4-BE49-F238E27FC236}">
                  <a16:creationId xmlns:a16="http://schemas.microsoft.com/office/drawing/2014/main" id="{4A50654A-436C-CD41-B289-F04E4F49AA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685365"/>
              <a:ext cx="9143999" cy="571500"/>
            </a:xfrm>
            <a:prstGeom prst="rect">
              <a:avLst/>
            </a:prstGeom>
          </p:spPr>
        </p:pic>
        <p:pic>
          <p:nvPicPr>
            <p:cNvPr id="10" name="Picture 9" descr="MD-flag-background-ppt.png">
              <a:extLst>
                <a:ext uri="{FF2B5EF4-FFF2-40B4-BE49-F238E27FC236}">
                  <a16:creationId xmlns:a16="http://schemas.microsoft.com/office/drawing/2014/main" id="{EB74444E-859B-7544-B26A-809A5D17F5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229970"/>
              <a:ext cx="9143999" cy="571500"/>
            </a:xfrm>
            <a:prstGeom prst="rect">
              <a:avLst/>
            </a:prstGeom>
          </p:spPr>
        </p:pic>
        <p:pic>
          <p:nvPicPr>
            <p:cNvPr id="11" name="Picture 10" descr="MD-flag-background-ppt.png">
              <a:extLst>
                <a:ext uri="{FF2B5EF4-FFF2-40B4-BE49-F238E27FC236}">
                  <a16:creationId xmlns:a16="http://schemas.microsoft.com/office/drawing/2014/main" id="{500D4BB9-7C8C-ED42-A028-63F65FD44D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05952"/>
              <a:ext cx="9143999" cy="5715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B51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12" name="Picture 11" descr="UMBC-primary-logo-CMYK-on-black.png">
            <a:extLst>
              <a:ext uri="{FF2B5EF4-FFF2-40B4-BE49-F238E27FC236}">
                <a16:creationId xmlns:a16="http://schemas.microsoft.com/office/drawing/2014/main" id="{96CB9B5A-7640-F540-8160-BB283040C6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504" y="119795"/>
            <a:ext cx="2486041" cy="57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7822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99248"/>
            <a:ext cx="4038600" cy="39255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99248"/>
            <a:ext cx="4038600" cy="39255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7" name="Picture 6" descr="UMBC-primary-logo-CMYK-on-black.png">
            <a:extLst>
              <a:ext uri="{FF2B5EF4-FFF2-40B4-BE49-F238E27FC236}">
                <a16:creationId xmlns:a16="http://schemas.microsoft.com/office/drawing/2014/main" id="{0B7B184D-2247-F142-AE6C-96F39893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23" y="1"/>
            <a:ext cx="8229600" cy="57822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57666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176618"/>
            <a:ext cx="4040188" cy="352758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657666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156447"/>
            <a:ext cx="4041775" cy="352758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9" name="Picture 8" descr="UMBC-primary-logo-CMYK-on-black.png">
            <a:extLst>
              <a:ext uri="{FF2B5EF4-FFF2-40B4-BE49-F238E27FC236}">
                <a16:creationId xmlns:a16="http://schemas.microsoft.com/office/drawing/2014/main" id="{600E6DBC-8669-9742-8A68-AC1A4BFC3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5" y="0"/>
            <a:ext cx="8229600" cy="558053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5" name="Picture 4" descr="UMBC-primary-logo-CMYK-on-black.png">
            <a:extLst>
              <a:ext uri="{FF2B5EF4-FFF2-40B4-BE49-F238E27FC236}">
                <a16:creationId xmlns:a16="http://schemas.microsoft.com/office/drawing/2014/main" id="{95CC24AD-04BF-7847-B01C-F6D18DA7D3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4" name="Picture 3" descr="UMBC-primary-logo-CMYK-on-black.png">
            <a:extLst>
              <a:ext uri="{FF2B5EF4-FFF2-40B4-BE49-F238E27FC236}">
                <a16:creationId xmlns:a16="http://schemas.microsoft.com/office/drawing/2014/main" id="{83E10C5A-C998-2E4A-8F08-FE7032772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7" name="Picture 6" descr="UMBC-primary-logo-CMYK-on-black.png">
            <a:extLst>
              <a:ext uri="{FF2B5EF4-FFF2-40B4-BE49-F238E27FC236}">
                <a16:creationId xmlns:a16="http://schemas.microsoft.com/office/drawing/2014/main" id="{13DFB92C-076D-4245-A46B-BBF0C25D9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UMBC-primary-logo-CMYK-on-black.png">
            <a:extLst>
              <a:ext uri="{FF2B5EF4-FFF2-40B4-BE49-F238E27FC236}">
                <a16:creationId xmlns:a16="http://schemas.microsoft.com/office/drawing/2014/main" id="{A4B53916-F5FC-7344-852B-551758A3CE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korihale/2021/09/02/ai-bias-caused-80-of-black-mortgage-applicants-to-be-denied/?sh=17b8d41236fe" TargetMode="External"/><Relationship Id="rId7" Type="http://schemas.openxmlformats.org/officeDocument/2006/relationships/hyperlink" Target="https://www.scientificamerican.com/article/racial-bias-found-in-a-major-health-care-risk-algorith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uters.com/article/us-amazon-com-jobs-automation-insight/amazon-scraps-secret-ai-recruiting-tool-that-showed-bias-against-women-idUSKCN1MK08G" TargetMode="External"/><Relationship Id="rId5" Type="http://schemas.openxmlformats.org/officeDocument/2006/relationships/hyperlink" Target="https://www.propublica.org/article/machine-bias-risk-assessments-in-criminal-sentencing" TargetMode="External"/><Relationship Id="rId4" Type="http://schemas.openxmlformats.org/officeDocument/2006/relationships/hyperlink" Target="https://sitn.hms.harvard.edu/flash/2020/racial-discrimination-in-face-recognition-technology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3.weforum.org/docs/WEF_GGGR_2018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tax.org/books/introductory-statistics/pages/9-4-rare-events-the-sample-decision-and-conclusion" TargetMode="External"/><Relationship Id="rId2" Type="http://schemas.openxmlformats.org/officeDocument/2006/relationships/hyperlink" Target="https://corporatefinanceinstitute.com/resources/knowledge/other/multicollinear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combine-oversampling-and-undersampling-for-imbalanced-classificat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radar/the-five-cs/" TargetMode="External"/><Relationship Id="rId2" Type="http://schemas.openxmlformats.org/officeDocument/2006/relationships/hyperlink" Target="https://www.microsoft.com/en-us/ai/our-approach?activetab=pivot1%3aprimaryr5#coreui-areaheading-1ordjn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ao.gov/products/gao-21-519sp#:~:text=To%20help%20managers%20ensure%20accountability%20and%20responsible%20use,principles%2C%20which%20address%20governance%2C%20data%2C%20performance%2C%20and%20monitoring." TargetMode="External"/><Relationship Id="rId4" Type="http://schemas.openxmlformats.org/officeDocument/2006/relationships/hyperlink" Target="https://www.nist.gov/itl/ai-risk-management-framework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radar/the-five-c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itl/ai-risk-management-framewor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gao.gov/products/gao-21-519sp#:~:text=To%20help%20managers%20ensure%20accountability%20and%20responsible%20use,principles%2C%20which%20address%20governance%2C%20data%2C%20performance%2C%20and%20monitoring.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0Vm0LXmcU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hyperlink" Target="https://www.youtube.com/watch?v=g5wLaJYBAm4" TargetMode="External"/><Relationship Id="rId4" Type="http://schemas.openxmlformats.org/officeDocument/2006/relationships/hyperlink" Target="https://www.tiktok.com/@deeptomcruise?lang=e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yti.ms/2kH3Yz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19-10933-3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9/07/23/health/data-privacy-protection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25F4B55-9B5E-A046-A0AA-97BE96F99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Felix Gonzalez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ACC570-F208-5741-9CF1-03630BBA8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601 –Ethics, Privacy, and More</a:t>
            </a:r>
          </a:p>
        </p:txBody>
      </p:sp>
    </p:spTree>
    <p:extLst>
      <p:ext uri="{BB962C8B-B14F-4D97-AF65-F5344CB8AC3E}">
        <p14:creationId xmlns:p14="http://schemas.microsoft.com/office/powerpoint/2010/main" val="133164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31006" indent="-431006"/>
            <a:r>
              <a:rPr lang="en-US" sz="2800" dirty="0"/>
              <a:t>Survey Design: Questions Matter </a:t>
            </a:r>
            <a:endParaRPr lang="en-US" sz="24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0844" y="1081973"/>
            <a:ext cx="2909102" cy="2721436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sz="1350" dirty="0" err="1"/>
              <a:t>Q8</a:t>
            </a:r>
            <a:r>
              <a:rPr lang="en-US" sz="1350" dirty="0"/>
              <a:t>) As some of you may know, the university is debating whether to move some parts of the university to a new section of campus in Rockville.  Do you think the university should move to Rockville?</a:t>
            </a:r>
          </a:p>
          <a:p>
            <a:pPr>
              <a:buFontTx/>
              <a:buNone/>
            </a:pPr>
            <a:endParaRPr lang="en-US" sz="135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837466" y="1019958"/>
            <a:ext cx="2971800" cy="1828800"/>
          </a:xfrm>
          <a:prstGeom prst="rect">
            <a:avLst/>
          </a:prstGeom>
        </p:spPr>
        <p:txBody>
          <a:bodyPr/>
          <a:lstStyle/>
          <a:p>
            <a:pPr marL="274320" indent="-212598" defTabSz="685800">
              <a:buClr>
                <a:schemeClr val="accent1"/>
              </a:buClr>
              <a:buSzPct val="80000"/>
              <a:defRPr/>
            </a:pPr>
            <a:r>
              <a:rPr lang="en-US" sz="1350" dirty="0" err="1"/>
              <a:t>Q8</a:t>
            </a:r>
            <a:r>
              <a:rPr lang="en-US" sz="1350" dirty="0"/>
              <a:t>) As some of you may know, the university is debating whether to move some parts of the university to a new section of campus in Rockville. Do you think the university should move to Rockville </a:t>
            </a:r>
            <a:r>
              <a:rPr lang="en-US" sz="1350" b="1" i="1" u="sng" dirty="0"/>
              <a:t>so that the school can have more space</a:t>
            </a:r>
            <a:r>
              <a:rPr lang="en-US" sz="1350" b="1" i="1" dirty="0"/>
              <a:t>?</a:t>
            </a:r>
          </a:p>
          <a:p>
            <a:pPr marL="274320" indent="-212598" defTabSz="685800">
              <a:buClr>
                <a:schemeClr val="accent1"/>
              </a:buClr>
              <a:buSzPct val="80000"/>
              <a:defRPr/>
            </a:pPr>
            <a:endParaRPr lang="en-US" sz="135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3752" y="571501"/>
            <a:ext cx="5715000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 eaLnBrk="0" hangingPunct="0">
              <a:spcBef>
                <a:spcPct val="20000"/>
              </a:spcBef>
              <a:spcAft>
                <a:spcPts val="450"/>
              </a:spcAft>
              <a:defRPr/>
            </a:pPr>
            <a:r>
              <a:rPr lang="en-US" kern="0" dirty="0"/>
              <a:t>	</a:t>
            </a:r>
            <a:r>
              <a:rPr lang="en-US" sz="1500" b="1" kern="0" dirty="0"/>
              <a:t>Providing a reason…</a:t>
            </a:r>
          </a:p>
          <a:p>
            <a:pPr marL="257175" indent="-257175" eaLnBrk="0" hangingPunct="0">
              <a:spcBef>
                <a:spcPct val="20000"/>
              </a:spcBef>
              <a:spcAft>
                <a:spcPts val="450"/>
              </a:spcAft>
              <a:defRPr/>
            </a:pPr>
            <a:endParaRPr lang="en-US" kern="0" dirty="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739155769"/>
              </p:ext>
            </p:extLst>
          </p:nvPr>
        </p:nvGraphicFramePr>
        <p:xfrm>
          <a:off x="724074" y="3173795"/>
          <a:ext cx="3086100" cy="123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 14"/>
          <p:cNvSpPr/>
          <p:nvPr/>
        </p:nvSpPr>
        <p:spPr>
          <a:xfrm>
            <a:off x="1631597" y="2896796"/>
            <a:ext cx="10172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/>
              <a:t>Yes = 12.5%</a:t>
            </a:r>
            <a:endParaRPr lang="en-US" sz="1350" dirty="0"/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610746323"/>
              </p:ext>
            </p:extLst>
          </p:nvPr>
        </p:nvGraphicFramePr>
        <p:xfrm>
          <a:off x="4974828" y="3184284"/>
          <a:ext cx="1857375" cy="123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/>
          <p:cNvSpPr/>
          <p:nvPr/>
        </p:nvSpPr>
        <p:spPr>
          <a:xfrm>
            <a:off x="5339836" y="2899570"/>
            <a:ext cx="10172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/>
              <a:t>Yes = 55.6%</a:t>
            </a:r>
            <a:endParaRPr lang="en-US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18A5A-FC11-874B-A56C-7D8F20694001}"/>
              </a:ext>
            </a:extLst>
          </p:cNvPr>
          <p:cNvSpPr/>
          <p:nvPr/>
        </p:nvSpPr>
        <p:spPr>
          <a:xfrm>
            <a:off x="1713391" y="4497169"/>
            <a:ext cx="5696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Giving a reason will improve the extent to which people agree with you, and impact the accuracy of your survey</a:t>
            </a:r>
          </a:p>
        </p:txBody>
      </p:sp>
    </p:spTree>
    <p:extLst>
      <p:ext uri="{BB962C8B-B14F-4D97-AF65-F5344CB8AC3E}">
        <p14:creationId xmlns:p14="http://schemas.microsoft.com/office/powerpoint/2010/main" val="46427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8000"/>
    </mc:Choice>
    <mc:Fallback xmlns="">
      <p:transition spd="slow" advClick="0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6" grpId="0">
        <p:bldAsOne/>
      </p:bldGraphic>
      <p:bldP spid="1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Survey Design: 7-Step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7635" y="984755"/>
            <a:ext cx="8213806" cy="3600450"/>
          </a:xfrm>
        </p:spPr>
        <p:txBody>
          <a:bodyPr/>
          <a:lstStyle/>
          <a:p>
            <a:r>
              <a:rPr lang="en-US" dirty="0"/>
              <a:t>Step 1: Literature Review</a:t>
            </a:r>
          </a:p>
          <a:p>
            <a:r>
              <a:rPr lang="en-US" dirty="0"/>
              <a:t>Step 2: Interview Experts &amp; Create Focus Groups from Target Population </a:t>
            </a:r>
          </a:p>
          <a:p>
            <a:r>
              <a:rPr lang="en-US" dirty="0"/>
              <a:t>Step 3: Synthesize</a:t>
            </a:r>
          </a:p>
          <a:p>
            <a:r>
              <a:rPr lang="en-US" dirty="0"/>
              <a:t>Step 4: Develop Items</a:t>
            </a:r>
          </a:p>
          <a:p>
            <a:r>
              <a:rPr lang="en-US" dirty="0"/>
              <a:t>Step 5: Expert Validation</a:t>
            </a:r>
          </a:p>
          <a:p>
            <a:r>
              <a:rPr lang="en-US" dirty="0"/>
              <a:t>Step 6: Cognitive Interviewing</a:t>
            </a:r>
          </a:p>
          <a:p>
            <a:r>
              <a:rPr lang="en-US" dirty="0"/>
              <a:t>Step 7: Pilot Test</a:t>
            </a:r>
          </a:p>
        </p:txBody>
      </p:sp>
    </p:spTree>
    <p:extLst>
      <p:ext uri="{BB962C8B-B14F-4D97-AF65-F5344CB8AC3E}">
        <p14:creationId xmlns:p14="http://schemas.microsoft.com/office/powerpoint/2010/main" val="41531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EE2C31-CC32-FE48-A35E-9386F4BA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Fairness</a:t>
            </a:r>
          </a:p>
        </p:txBody>
      </p:sp>
      <p:sp>
        <p:nvSpPr>
          <p:cNvPr id="91" name="Google Shape;91;p2"/>
          <p:cNvSpPr txBox="1">
            <a:spLocks noGrp="1"/>
          </p:cNvSpPr>
          <p:nvPr>
            <p:ph idx="1"/>
          </p:nvPr>
        </p:nvSpPr>
        <p:spPr>
          <a:xfrm>
            <a:off x="457200" y="732865"/>
            <a:ext cx="8229600" cy="40231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 fontScale="92500" lnSpcReduction="20000"/>
          </a:bodyPr>
          <a:lstStyle/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Credit approvals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 err="1"/>
              <a:t>A.I</a:t>
            </a:r>
            <a:r>
              <a:rPr lang="en-US" dirty="0"/>
              <a:t>. Bias Caused 80% Of Black Mortgage Applicants To Be Denied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Facial recognition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/>
              <a:t>Facial recognition technologies falsely identified Black and Asian faces 10 to 100 times more often than they did white faces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Criminal justice: recidivism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/>
              <a:t>A computer program spat out a score predicting the likelihood of each committing a future crime. Borden — who is black — was rated a high risk. Prater — who is white — was rated a low risk (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)</a:t>
            </a:r>
          </a:p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Human resources: resumé screening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/>
              <a:t>AI recruiting tool that showed bias against women (</a:t>
            </a:r>
            <a:r>
              <a:rPr lang="en-US" dirty="0">
                <a:hlinkClick r:id="rId6"/>
              </a:rPr>
              <a:t>Link</a:t>
            </a:r>
            <a:r>
              <a:rPr lang="en-US" dirty="0"/>
              <a:t>)</a:t>
            </a:r>
          </a:p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Healthcare services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/>
              <a:t>Black patients lose out on critical care when systems equate health needs with costs (</a:t>
            </a:r>
            <a:r>
              <a:rPr lang="en-US" dirty="0">
                <a:hlinkClick r:id="rId7"/>
              </a:rPr>
              <a:t>Link</a:t>
            </a:r>
            <a:r>
              <a:rPr lang="en-US" dirty="0"/>
              <a:t>)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9C917-7B2D-5941-BE8F-13D5BE09EECC}"/>
              </a:ext>
            </a:extLst>
          </p:cNvPr>
          <p:cNvSpPr/>
          <p:nvPr/>
        </p:nvSpPr>
        <p:spPr>
          <a:xfrm>
            <a:off x="1406382" y="4755989"/>
            <a:ext cx="6549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aiethics.princeton.edu</a:t>
            </a:r>
            <a:r>
              <a:rPr lang="en-US" dirty="0"/>
              <a:t>/case-studies/case-study-pdfs/</a:t>
            </a:r>
          </a:p>
        </p:txBody>
      </p:sp>
    </p:spTree>
    <p:extLst>
      <p:ext uri="{BB962C8B-B14F-4D97-AF65-F5344CB8AC3E}">
        <p14:creationId xmlns:p14="http://schemas.microsoft.com/office/powerpoint/2010/main" val="32492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5295-CC42-A544-A4C5-26889FBF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AI’s Invisibility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E6C2-2AF5-8944-860C-ED2B5AEDF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/>
              <a:t>Diversity is missing from the data or not considered during development of algorithms resulting in inaccurate predictions for AI involving facial/image recognition for people of color.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/>
              <a:t>Few black people and other people of color working in AI.</a:t>
            </a:r>
            <a:r>
              <a:rPr lang="en-US" dirty="0">
                <a:latin typeface="benton-sans"/>
              </a:rPr>
              <a:t>   </a:t>
            </a:r>
            <a:r>
              <a:rPr lang="en-US" dirty="0"/>
              <a:t>Black workers represent only 2.5% of Google’s entire workforce and 4% of Facebook’s and Microsoft’s. 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/>
              <a:t>Globally, 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only 22% of AI professionals are female</a:t>
            </a:r>
            <a:r>
              <a:rPr lang="en-US" dirty="0"/>
              <a:t>, while 78% are male.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8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6DC7-AD7A-754E-8642-C662696A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4A510-E6B0-194A-891F-4BA2252FD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Diagnosis by evaluating correlation between explanatory variables (</a:t>
            </a:r>
            <a:r>
              <a:rPr lang="en-US" dirty="0">
                <a:hlinkClick r:id="rId2"/>
              </a:rPr>
              <a:t>Multicollinearity</a:t>
            </a:r>
            <a:r>
              <a:rPr lang="en-US" dirty="0"/>
              <a:t>)</a:t>
            </a:r>
          </a:p>
          <a:p>
            <a:r>
              <a:rPr lang="en-US" dirty="0"/>
              <a:t>Add more data</a:t>
            </a:r>
          </a:p>
          <a:p>
            <a:r>
              <a:rPr lang="en-US" dirty="0">
                <a:sym typeface="Wingdings" pitchFamily="2" charset="2"/>
              </a:rPr>
              <a:t>Develop curated “gold standard” training data set</a:t>
            </a:r>
            <a:endParaRPr lang="en-US" dirty="0"/>
          </a:p>
          <a:p>
            <a:r>
              <a:rPr lang="en-US" dirty="0"/>
              <a:t>Adjust the algorithm</a:t>
            </a:r>
          </a:p>
          <a:p>
            <a:r>
              <a:rPr lang="en-US" dirty="0"/>
              <a:t>Unbalanced/Skewed Data </a:t>
            </a:r>
            <a:r>
              <a:rPr lang="en-US" dirty="0">
                <a:sym typeface="Wingdings" pitchFamily="2" charset="2"/>
              </a:rPr>
              <a:t> Transform</a:t>
            </a:r>
          </a:p>
          <a:p>
            <a:r>
              <a:rPr lang="en-US" dirty="0"/>
              <a:t>Rare events </a:t>
            </a:r>
            <a:r>
              <a:rPr lang="en-US" dirty="0">
                <a:sym typeface="Wingdings" pitchFamily="2" charset="2"/>
              </a:rPr>
              <a:t> Oversample the data (</a:t>
            </a:r>
            <a:r>
              <a:rPr lang="en-US" dirty="0">
                <a:sym typeface="Wingdings" pitchFamily="2" charset="2"/>
                <a:hlinkClick r:id="rId3"/>
              </a:rPr>
              <a:t>Example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r>
              <a:rPr lang="en-US" dirty="0">
                <a:sym typeface="Wingdings" pitchFamily="2" charset="2"/>
              </a:rPr>
              <a:t>High frequency events  </a:t>
            </a:r>
            <a:r>
              <a:rPr lang="en-US" dirty="0" err="1">
                <a:sym typeface="Wingdings" pitchFamily="2" charset="2"/>
              </a:rPr>
              <a:t>Undersample</a:t>
            </a:r>
            <a:r>
              <a:rPr lang="en-US" dirty="0">
                <a:sym typeface="Wingdings" pitchFamily="2" charset="2"/>
              </a:rPr>
              <a:t> the data (</a:t>
            </a:r>
            <a:r>
              <a:rPr lang="en-US" dirty="0">
                <a:sym typeface="Wingdings" pitchFamily="2" charset="2"/>
                <a:hlinkClick r:id="rId4"/>
              </a:rPr>
              <a:t>Example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5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9AD3-1213-D96D-DA8F-68D93A60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Frameworks and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39BB7-AF2B-2987-4BF5-798A8EA7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Microsoft, </a:t>
            </a:r>
            <a:r>
              <a:rPr lang="en-US" dirty="0">
                <a:hlinkClick r:id="rId2"/>
              </a:rPr>
              <a:t>Responsible AI Principles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O’Reilly, Radar; </a:t>
            </a:r>
            <a:r>
              <a:rPr lang="en-US" dirty="0">
                <a:hlinkClick r:id="rId3"/>
              </a:rPr>
              <a:t>The five Cs of Data Products – O’Reilly, Radar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National Institute of Standards and Technology (NIST), </a:t>
            </a:r>
            <a:r>
              <a:rPr lang="en-US" dirty="0">
                <a:hlinkClick r:id="rId4"/>
              </a:rPr>
              <a:t>Artificial Intelligence Risk Management Framework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U.S. Government Accountability Office (GAO), </a:t>
            </a:r>
            <a:r>
              <a:rPr lang="en-US" dirty="0">
                <a:hlinkClick r:id="rId5"/>
              </a:rPr>
              <a:t>Artificial Intelligence: An Accountability Framework for Federal Agencies and Other Entities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7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A6D7-FE83-CB43-89C3-D465344F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3F2269-DDCF-9741-9302-64737A9DE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4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9BE0-E533-ED4D-B175-B63680DB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O’Reilly Radar Five C’s of Data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680F-695F-6249-AB5E-1B5C020DD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2866"/>
            <a:ext cx="8229600" cy="404944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Consent</a:t>
            </a:r>
            <a:r>
              <a:rPr lang="en-US" b="1" dirty="0"/>
              <a:t>: </a:t>
            </a:r>
            <a:r>
              <a:rPr lang="en-US" dirty="0"/>
              <a:t>A clear appreciation and understanding of the facts, implications, and consequences of an action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Clarity</a:t>
            </a:r>
            <a:r>
              <a:rPr lang="en-US" b="1" dirty="0"/>
              <a:t>: </a:t>
            </a:r>
            <a:r>
              <a:rPr lang="en-US" dirty="0"/>
              <a:t>Who is going to use the data, when your data will be used, how long it will be kept, whether it will be shared with 3rd parties?)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Consistency and Trust</a:t>
            </a:r>
            <a:r>
              <a:rPr lang="en-US" b="1" dirty="0"/>
              <a:t>:</a:t>
            </a:r>
            <a:r>
              <a:rPr lang="en-US" dirty="0"/>
              <a:t> How will be data stored? What will happen if stolen? Will </a:t>
            </a:r>
            <a:r>
              <a:rPr lang="en" dirty="0"/>
              <a:t>company choose values when it comes to chose between values and money?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Control and Transparency</a:t>
            </a:r>
            <a:r>
              <a:rPr lang="en-US" b="1" dirty="0"/>
              <a:t>: </a:t>
            </a:r>
            <a:r>
              <a:rPr lang="en" dirty="0"/>
              <a:t>Who has the control over the data? Will the participants be able to change/remove their data?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Consequences</a:t>
            </a:r>
            <a:r>
              <a:rPr lang="en-US" b="1" dirty="0"/>
              <a:t>:</a:t>
            </a:r>
            <a:r>
              <a:rPr lang="en-US" dirty="0"/>
              <a:t> Unknown unknowns: whether a company invest on thinking possible consequences?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2CED-38F7-F7FC-BAEE-B17A32515BDC}"/>
              </a:ext>
            </a:extLst>
          </p:cNvPr>
          <p:cNvSpPr txBox="1"/>
          <p:nvPr/>
        </p:nvSpPr>
        <p:spPr>
          <a:xfrm>
            <a:off x="443752" y="46681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Source: The five Cs – O’Reilly (oreilly.com)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B2CD-F8FB-76B4-B5AB-A860674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National Institute of Standards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2FF25-F662-E48B-823F-E7C233E1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40871"/>
            <a:ext cx="8229600" cy="3861758"/>
          </a:xfrm>
        </p:spPr>
        <p:txBody>
          <a:bodyPr>
            <a:normAutofit/>
          </a:bodyPr>
          <a:lstStyle/>
          <a:p>
            <a:r>
              <a:rPr lang="en-US" dirty="0"/>
              <a:t>NIST, </a:t>
            </a:r>
            <a:r>
              <a:rPr lang="en-US" dirty="0">
                <a:hlinkClick r:id="rId3"/>
              </a:rPr>
              <a:t>Artificial Intelligence Risk Management Framework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7F50-F9A1-D6D3-5829-9518DE34D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863" y="1110255"/>
            <a:ext cx="6114977" cy="38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2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B2CD-F8FB-76B4-B5AB-A860674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U.S. Government Accountability Office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2FF25-F662-E48B-823F-E7C233E1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2866"/>
            <a:ext cx="8229600" cy="8673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U.S. Government Accountability Office (GAO), </a:t>
            </a:r>
            <a:r>
              <a:rPr lang="en-US" dirty="0">
                <a:hlinkClick r:id="rId2"/>
              </a:rPr>
              <a:t>Artificial Intelligence: An Accountability Framework for Federal Agencies and Other Entities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14618-E2B4-E7CF-F662-7ACBF3422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9" y="1447819"/>
            <a:ext cx="7353300" cy="369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64404-2DCA-114E-8794-A783743F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Ethics is not a joke!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0FFC2D-F963-9545-B003-10EB21973976}"/>
              </a:ext>
            </a:extLst>
          </p:cNvPr>
          <p:cNvGrpSpPr/>
          <p:nvPr/>
        </p:nvGrpSpPr>
        <p:grpSpPr>
          <a:xfrm>
            <a:off x="3488052" y="1345674"/>
            <a:ext cx="2114106" cy="2717074"/>
            <a:chOff x="5830270" y="1651769"/>
            <a:chExt cx="3351200" cy="37481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EE7675-84E7-D44B-8734-9F3CDA815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0270" y="2137720"/>
              <a:ext cx="3351200" cy="32621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354AA6-A958-A644-A9D3-83AEDFA22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8010" y="1651769"/>
              <a:ext cx="2825578" cy="4973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BE7FDCF-AD69-F94A-961F-BB4D2922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913" y="1800630"/>
            <a:ext cx="2319221" cy="2053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AB0257-8120-D240-A1FF-1AC5AE39D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197" y="1345673"/>
            <a:ext cx="1293034" cy="365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F80A69-8AE4-4648-A03D-AC51210B3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00" y="1591566"/>
            <a:ext cx="2748113" cy="2263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34E97-988F-AD48-9975-F34DF8C4F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305" y="1114441"/>
            <a:ext cx="1403912" cy="4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9BF1-5B37-24DA-B083-A2573494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Check-list for Data Science 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C8780-91CD-D5CD-056F-3E743EBE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Have we listed how this technology can be attacked or abused?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Have we tested our training data to ensure it is fair and representative?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Have we studied and understood possible sources of bias in our data? (Note the effect of data bias in supervised and unsupervised methods is different)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our team reflect diversity of opinions, backgrounds, and kinds of thought?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kind of user consent do we need to collect to use the data?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we have a mechanism for gathering consent from users?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3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9BF1-5B37-24DA-B083-A2573494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Check-list,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C8780-91CD-D5CD-056F-3E743EBE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Have we explained clearly what users are consenting to?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dirty="0"/>
              <a:t>Do we have a mechanism for redress if people are harmed by the results?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dirty="0"/>
              <a:t>Can we shut down this software in production if it is behaving badly?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dirty="0"/>
              <a:t>Have we tested for fairness with respect to different user groups?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dirty="0"/>
              <a:t>Have we tested for disparate error rates among different user groups?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dirty="0"/>
              <a:t>Do we test and monitor for model drift to ensure our software remains fair over time?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dirty="0"/>
              <a:t>Do we have a plan to protect and secure user data?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00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Ethical Principles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Well-designed charts are empowering.</a:t>
            </a:r>
          </a:p>
          <a:p>
            <a:endParaRPr lang="en-US" dirty="0"/>
          </a:p>
          <a:p>
            <a:r>
              <a:rPr lang="en-US" dirty="0"/>
              <a:t>They can also deceive viewers regardless of whether they are designed with ill-intent or not.</a:t>
            </a:r>
          </a:p>
          <a:p>
            <a:endParaRPr lang="en-US" dirty="0"/>
          </a:p>
          <a:p>
            <a:r>
              <a:rPr lang="en-US" dirty="0"/>
              <a:t>Data visualization has ethical consequences</a:t>
            </a:r>
          </a:p>
          <a:p>
            <a:pPr lvl="1"/>
            <a:r>
              <a:rPr lang="en-US" dirty="0"/>
              <a:t>Ethical thinking is not only about intentions, but also about consequences. </a:t>
            </a:r>
          </a:p>
          <a:p>
            <a:endParaRPr lang="en-US" dirty="0"/>
          </a:p>
          <a:p>
            <a:r>
              <a:rPr lang="en-US" dirty="0"/>
              <a:t>Need to explicitly consider ethical principles when creating and distributing visualizations.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Integrity</a:t>
            </a:r>
          </a:p>
          <a:p>
            <a:pPr lvl="1"/>
            <a:r>
              <a:rPr lang="en-US" dirty="0"/>
              <a:t>Accountability</a:t>
            </a:r>
          </a:p>
          <a:p>
            <a:pPr marL="3017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0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935" y="1346228"/>
            <a:ext cx="2686050" cy="206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628864-3BB7-C344-AEC4-9FED0A19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181" y="1482804"/>
            <a:ext cx="3364812" cy="192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2F08D-33CB-104E-BAC6-60D40499CA56}"/>
              </a:ext>
            </a:extLst>
          </p:cNvPr>
          <p:cNvSpPr txBox="1"/>
          <p:nvPr/>
        </p:nvSpPr>
        <p:spPr>
          <a:xfrm>
            <a:off x="4471416" y="976896"/>
            <a:ext cx="202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should have been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E1709D-1C25-6348-BD8A-207C82C3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</p:spTree>
    <p:extLst>
      <p:ext uri="{BB962C8B-B14F-4D97-AF65-F5344CB8AC3E}">
        <p14:creationId xmlns:p14="http://schemas.microsoft.com/office/powerpoint/2010/main" val="183970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1E98-C7E3-CF4B-968E-7E732945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39AC47-3B59-0547-A5C2-1AAB3226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213" y="694944"/>
            <a:ext cx="3738287" cy="1792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430643-7944-F042-9896-5B0E8EC2AEE2}"/>
              </a:ext>
            </a:extLst>
          </p:cNvPr>
          <p:cNvSpPr txBox="1"/>
          <p:nvPr/>
        </p:nvSpPr>
        <p:spPr>
          <a:xfrm>
            <a:off x="4420719" y="855952"/>
            <a:ext cx="49014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Created by the Spanish city of Alcorcon in 2014 to celebrate the success of the current Mayor in increasing employment.  </a:t>
            </a:r>
          </a:p>
          <a:p>
            <a:endParaRPr lang="en-US" sz="2000" dirty="0"/>
          </a:p>
          <a:p>
            <a:r>
              <a:rPr lang="en-US" sz="2000" dirty="0"/>
              <a:t>Distorted both vertical and horizontal scales.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5091C2-C4ED-274E-8EB6-2E61873A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6276" y="2771619"/>
            <a:ext cx="3970425" cy="194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6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25E0-7AC2-2444-A74C-89931D16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AF5DAE-6681-8344-8E61-5EA1E8EC2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752" y="644387"/>
            <a:ext cx="2320615" cy="189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7BBAC02-6716-F74F-A31E-2F9DACDF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3811" y="746275"/>
            <a:ext cx="3036010" cy="169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1E8CEB0-E048-8342-9403-7361FFA8F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2"/>
          <a:stretch/>
        </p:blipFill>
        <p:spPr bwMode="auto">
          <a:xfrm>
            <a:off x="5867620" y="722217"/>
            <a:ext cx="3221486" cy="173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43577BF-F8C7-4B45-8480-DA7AC9346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7755" y="2711913"/>
            <a:ext cx="4236741" cy="216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4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AA090-2941-4F3F-B4A0-673A6211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681" y="609395"/>
            <a:ext cx="785675" cy="1178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DD608-4345-4525-9CC2-91361640E211}"/>
              </a:ext>
            </a:extLst>
          </p:cNvPr>
          <p:cNvSpPr txBox="1"/>
          <p:nvPr/>
        </p:nvSpPr>
        <p:spPr>
          <a:xfrm>
            <a:off x="1455002" y="474089"/>
            <a:ext cx="5536163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75" dirty="0"/>
              <a:t>Was Kobe a ball hog?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AA742-0F22-4C07-8681-B4350AF3C84D}"/>
              </a:ext>
            </a:extLst>
          </p:cNvPr>
          <p:cNvSpPr txBox="1"/>
          <p:nvPr/>
        </p:nvSpPr>
        <p:spPr>
          <a:xfrm>
            <a:off x="754324" y="1395971"/>
            <a:ext cx="61303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/>
              <a:t>In the 2009-2010 season, Kobe made 9.8 shots per game and had 5.0 assists per game, on average.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5314D7-E960-4178-96F8-E6A9329C67F8}"/>
              </a:ext>
            </a:extLst>
          </p:cNvPr>
          <p:cNvCxnSpPr/>
          <p:nvPr/>
        </p:nvCxnSpPr>
        <p:spPr>
          <a:xfrm>
            <a:off x="545145" y="2750795"/>
            <a:ext cx="0" cy="17977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F9244-5F97-4ED1-AFA3-0B7EA072B755}"/>
              </a:ext>
            </a:extLst>
          </p:cNvPr>
          <p:cNvCxnSpPr/>
          <p:nvPr/>
        </p:nvCxnSpPr>
        <p:spPr>
          <a:xfrm>
            <a:off x="545146" y="4548523"/>
            <a:ext cx="32159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Basketball Sport Circle - Free image on Pixabay">
            <a:extLst>
              <a:ext uri="{FF2B5EF4-FFF2-40B4-BE49-F238E27FC236}">
                <a16:creationId xmlns:a16="http://schemas.microsoft.com/office/drawing/2014/main" id="{188649C3-6695-43CB-BD19-6CE5C083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825" y="2731167"/>
            <a:ext cx="1960508" cy="19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FB32FE-E86B-4510-8799-E22189FA0463}"/>
              </a:ext>
            </a:extLst>
          </p:cNvPr>
          <p:cNvCxnSpPr>
            <a:cxnSpLocks/>
          </p:cNvCxnSpPr>
          <p:nvPr/>
        </p:nvCxnSpPr>
        <p:spPr>
          <a:xfrm>
            <a:off x="406155" y="2929942"/>
            <a:ext cx="13899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6C7231-52CE-4EFB-AB8C-B41222E42F36}"/>
              </a:ext>
            </a:extLst>
          </p:cNvPr>
          <p:cNvCxnSpPr>
            <a:cxnSpLocks/>
          </p:cNvCxnSpPr>
          <p:nvPr/>
        </p:nvCxnSpPr>
        <p:spPr>
          <a:xfrm>
            <a:off x="391035" y="3730044"/>
            <a:ext cx="15411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8D3BFF-CD03-40C1-8326-D8A116721EBC}"/>
              </a:ext>
            </a:extLst>
          </p:cNvPr>
          <p:cNvSpPr txBox="1"/>
          <p:nvPr/>
        </p:nvSpPr>
        <p:spPr>
          <a:xfrm>
            <a:off x="103828" y="2790431"/>
            <a:ext cx="3642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FC6AA-770E-42E4-80FC-D9B212BE7598}"/>
              </a:ext>
            </a:extLst>
          </p:cNvPr>
          <p:cNvSpPr txBox="1"/>
          <p:nvPr/>
        </p:nvSpPr>
        <p:spPr>
          <a:xfrm>
            <a:off x="83852" y="3590931"/>
            <a:ext cx="321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/>
              <a:t>5</a:t>
            </a:r>
          </a:p>
        </p:txBody>
      </p:sp>
      <p:pic>
        <p:nvPicPr>
          <p:cNvPr id="22" name="Picture 2" descr="Basketball Sport Circle - Free image on Pixabay">
            <a:extLst>
              <a:ext uri="{FF2B5EF4-FFF2-40B4-BE49-F238E27FC236}">
                <a16:creationId xmlns:a16="http://schemas.microsoft.com/office/drawing/2014/main" id="{A8A80B28-9E19-488D-B455-B00596D91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8699" y="3671968"/>
            <a:ext cx="951148" cy="95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4570ED-FA5C-443D-AAD8-974AB87557F4}"/>
              </a:ext>
            </a:extLst>
          </p:cNvPr>
          <p:cNvSpPr txBox="1"/>
          <p:nvPr/>
        </p:nvSpPr>
        <p:spPr>
          <a:xfrm>
            <a:off x="1107767" y="4620568"/>
            <a:ext cx="1045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Made Shots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91BABC-75D2-47B7-98AB-06C0529F864D}"/>
              </a:ext>
            </a:extLst>
          </p:cNvPr>
          <p:cNvSpPr txBox="1"/>
          <p:nvPr/>
        </p:nvSpPr>
        <p:spPr>
          <a:xfrm>
            <a:off x="2521600" y="4620568"/>
            <a:ext cx="1045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Assists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BADEA2-52EA-D344-8F79-81C92CF60C62}"/>
              </a:ext>
            </a:extLst>
          </p:cNvPr>
          <p:cNvCxnSpPr/>
          <p:nvPr/>
        </p:nvCxnSpPr>
        <p:spPr>
          <a:xfrm>
            <a:off x="4465819" y="2269982"/>
            <a:ext cx="0" cy="23969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6BD74-BD35-5B4B-866C-00E9570747A1}"/>
              </a:ext>
            </a:extLst>
          </p:cNvPr>
          <p:cNvCxnSpPr/>
          <p:nvPr/>
        </p:nvCxnSpPr>
        <p:spPr>
          <a:xfrm>
            <a:off x="4465819" y="4666953"/>
            <a:ext cx="428791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A5FE9E-6C16-9E4E-AEDB-ADE618909B49}"/>
              </a:ext>
            </a:extLst>
          </p:cNvPr>
          <p:cNvCxnSpPr>
            <a:cxnSpLocks/>
          </p:cNvCxnSpPr>
          <p:nvPr/>
        </p:nvCxnSpPr>
        <p:spPr>
          <a:xfrm>
            <a:off x="4280499" y="2508845"/>
            <a:ext cx="1853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1CB3EB-5516-D940-A956-1E1E431E549C}"/>
              </a:ext>
            </a:extLst>
          </p:cNvPr>
          <p:cNvCxnSpPr>
            <a:cxnSpLocks/>
          </p:cNvCxnSpPr>
          <p:nvPr/>
        </p:nvCxnSpPr>
        <p:spPr>
          <a:xfrm>
            <a:off x="4260338" y="3575648"/>
            <a:ext cx="20548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3D4B2C-6311-F649-8A5B-0B7F8FBB5DDA}"/>
              </a:ext>
            </a:extLst>
          </p:cNvPr>
          <p:cNvSpPr txBox="1"/>
          <p:nvPr/>
        </p:nvSpPr>
        <p:spPr>
          <a:xfrm>
            <a:off x="3877395" y="2322831"/>
            <a:ext cx="485683" cy="37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60CCDB-35CB-D74C-B3B2-4AE05C3C9D42}"/>
              </a:ext>
            </a:extLst>
          </p:cNvPr>
          <p:cNvSpPr txBox="1"/>
          <p:nvPr/>
        </p:nvSpPr>
        <p:spPr>
          <a:xfrm>
            <a:off x="3850761" y="3390164"/>
            <a:ext cx="428256" cy="37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931D6-6A25-ED49-855B-1DE7C4111C8B}"/>
              </a:ext>
            </a:extLst>
          </p:cNvPr>
          <p:cNvSpPr txBox="1"/>
          <p:nvPr/>
        </p:nvSpPr>
        <p:spPr>
          <a:xfrm>
            <a:off x="5215982" y="4763013"/>
            <a:ext cx="1393794" cy="38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Made Shots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0EAE3-F34F-7141-AADF-737A0D80D15B}"/>
              </a:ext>
            </a:extLst>
          </p:cNvPr>
          <p:cNvSpPr txBox="1"/>
          <p:nvPr/>
        </p:nvSpPr>
        <p:spPr>
          <a:xfrm>
            <a:off x="7101092" y="4763013"/>
            <a:ext cx="1393794" cy="38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Assists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7D0F1B-FB28-7B4B-92D1-CFCF6589BD28}"/>
              </a:ext>
            </a:extLst>
          </p:cNvPr>
          <p:cNvSpPr/>
          <p:nvPr/>
        </p:nvSpPr>
        <p:spPr>
          <a:xfrm>
            <a:off x="5515585" y="2601532"/>
            <a:ext cx="765560" cy="2053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D7A9A9-CB85-DC4E-BF35-29A299CF357A}"/>
              </a:ext>
            </a:extLst>
          </p:cNvPr>
          <p:cNvSpPr/>
          <p:nvPr/>
        </p:nvSpPr>
        <p:spPr>
          <a:xfrm>
            <a:off x="7379697" y="3575648"/>
            <a:ext cx="765560" cy="1091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2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8" grpId="0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0AC67-E68E-AD4F-BE83-9A1634685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278" y="1121647"/>
            <a:ext cx="3827204" cy="3176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AAFF6-455F-544A-BA92-A23289864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524" y="1475566"/>
            <a:ext cx="4360778" cy="2468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67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039018-AD63-274F-93EF-7E111F2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679" y="888642"/>
            <a:ext cx="3895054" cy="362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C3043B-4040-634F-BB08-928B0E88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equal to causation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E4D216-DF64-0846-B8F5-276339AB8B8D}"/>
              </a:ext>
            </a:extLst>
          </p:cNvPr>
          <p:cNvSpPr/>
          <p:nvPr/>
        </p:nvSpPr>
        <p:spPr>
          <a:xfrm>
            <a:off x="5193452" y="2054978"/>
            <a:ext cx="3551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 more cigarettes we consume, the longer we live!!!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5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758A-D043-434F-8280-9AB6294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equal to causation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013972-C54D-6545-8C79-D17B91F8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730" y="850005"/>
            <a:ext cx="7273978" cy="402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798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The Good, the Bad and the Ugly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idx="1"/>
          </p:nvPr>
        </p:nvSpPr>
        <p:spPr>
          <a:xfrm>
            <a:off x="132575" y="571501"/>
            <a:ext cx="8860503" cy="3861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dirty="0"/>
              <a:t>Increasing efficiency, effectiveness, and competitiveness.</a:t>
            </a:r>
            <a:endParaRPr dirty="0"/>
          </a:p>
          <a:p>
            <a:pPr marL="914400" lvl="0" indent="-2984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Data driven companies are more productive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dirty="0"/>
              <a:t>Use of data science make the societies more secure</a:t>
            </a:r>
            <a:endParaRPr dirty="0"/>
          </a:p>
          <a:p>
            <a:pPr marL="914400" lvl="0" indent="-2984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Spam emails, fraud detection, terrorist attacks, shootings etc.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Using AI for Sign Language Translation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Tom Cruise (Deep Fakes)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Barack Obama (Deep Fakes)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EDBDA-EAFC-4348-A694-3F771995A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717" y="2672179"/>
            <a:ext cx="1745283" cy="24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08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6783-061C-0245-A337-44733BE7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Create a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45F5C-5A84-D24E-8F57-11572549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Ask</a:t>
            </a:r>
          </a:p>
          <a:p>
            <a:r>
              <a:rPr lang="en-US" dirty="0"/>
              <a:t>Who is my audience?</a:t>
            </a:r>
          </a:p>
          <a:p>
            <a:r>
              <a:rPr lang="en-US" dirty="0"/>
              <a:t>What questions do they have?</a:t>
            </a:r>
          </a:p>
          <a:p>
            <a:r>
              <a:rPr lang="en-US" dirty="0"/>
              <a:t>What answers am I finding for them?</a:t>
            </a:r>
          </a:p>
          <a:p>
            <a:r>
              <a:rPr lang="en-US" dirty="0"/>
              <a:t>What am I trying to say?</a:t>
            </a:r>
          </a:p>
          <a:p>
            <a:r>
              <a:rPr lang="en-US" dirty="0"/>
              <a:t>What other questions will my visualization inspire or what conversations may result?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95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D81D-8212-EB41-B7D8-9A256F27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6BE6-9794-AF46-B8AE-FC42B3A3B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your target audience</a:t>
            </a:r>
          </a:p>
          <a:p>
            <a:r>
              <a:rPr lang="en-US" dirty="0"/>
              <a:t>Make sure your data is clean</a:t>
            </a:r>
          </a:p>
          <a:p>
            <a:r>
              <a:rPr lang="en-US" dirty="0"/>
              <a:t>Select the right chart</a:t>
            </a:r>
          </a:p>
          <a:p>
            <a:r>
              <a:rPr lang="en-US" dirty="0"/>
              <a:t>Label your chart effectively</a:t>
            </a:r>
          </a:p>
          <a:p>
            <a:r>
              <a:rPr lang="en-US" dirty="0"/>
              <a:t>Emphasize the important points</a:t>
            </a:r>
          </a:p>
          <a:p>
            <a:r>
              <a:rPr lang="en-US" dirty="0"/>
              <a:t>Format your chart for accessibility</a:t>
            </a:r>
          </a:p>
          <a:p>
            <a:r>
              <a:rPr lang="en-US" dirty="0"/>
              <a:t>Make use of color</a:t>
            </a:r>
          </a:p>
          <a:p>
            <a:r>
              <a:rPr lang="en-US" dirty="0"/>
              <a:t>Ensure your data is readable in any format</a:t>
            </a:r>
          </a:p>
          <a:p>
            <a:r>
              <a:rPr lang="en-US" dirty="0"/>
              <a:t>Ask for feedback</a:t>
            </a:r>
          </a:p>
        </p:txBody>
      </p:sp>
    </p:spTree>
    <p:extLst>
      <p:ext uri="{BB962C8B-B14F-4D97-AF65-F5344CB8AC3E}">
        <p14:creationId xmlns:p14="http://schemas.microsoft.com/office/powerpoint/2010/main" val="329664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0664-D0F0-A941-8D8E-D750A0E0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Ethics, Privacy, Legal Issues, and 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FB98D-3FD3-DE43-87AC-3173735B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Based on the nature of a project, you might see different issues at different stages,</a:t>
            </a:r>
          </a:p>
          <a:p>
            <a:r>
              <a:rPr lang="en-US" dirty="0"/>
              <a:t>Initiating the project</a:t>
            </a:r>
          </a:p>
          <a:p>
            <a:r>
              <a:rPr lang="en-US" dirty="0"/>
              <a:t>Creating the dataset (e.g. surveying)</a:t>
            </a:r>
          </a:p>
          <a:p>
            <a:r>
              <a:rPr lang="en-US" dirty="0"/>
              <a:t>Cleaning the dataset 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Presenting the findings</a:t>
            </a:r>
          </a:p>
          <a:p>
            <a:r>
              <a:rPr lang="en-US" dirty="0"/>
              <a:t>Sharing with others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0281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A6AF-E350-3440-A53C-1CB7CF91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Enabled Surveillance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BFEE-66F0-0C47-BB34-78DE60AA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9" y="1224918"/>
            <a:ext cx="3494285" cy="225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B99EF-3041-8F48-A9B5-83C57A89D7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691" y="1183249"/>
            <a:ext cx="3382002" cy="2252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3BEEAF-CDE1-3743-9A10-23988F1AE1DF}"/>
              </a:ext>
            </a:extLst>
          </p:cNvPr>
          <p:cNvSpPr txBox="1"/>
          <p:nvPr/>
        </p:nvSpPr>
        <p:spPr>
          <a:xfrm>
            <a:off x="5008990" y="3435715"/>
            <a:ext cx="395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www.nytimes.com</a:t>
            </a:r>
            <a:r>
              <a:rPr lang="en-US" sz="1200" dirty="0"/>
              <a:t>/2018/07/08/business/china-surveillance-</a:t>
            </a:r>
            <a:r>
              <a:rPr lang="en-US" sz="1200" dirty="0" err="1"/>
              <a:t>technology.html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D8DAD-516D-F44E-8FB7-71C55ACFDA64}"/>
              </a:ext>
            </a:extLst>
          </p:cNvPr>
          <p:cNvSpPr txBox="1"/>
          <p:nvPr/>
        </p:nvSpPr>
        <p:spPr>
          <a:xfrm>
            <a:off x="381609" y="855586"/>
            <a:ext cx="28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Determining terrorists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2983C-79F4-0245-BF51-46BAC5F476D3}"/>
              </a:ext>
            </a:extLst>
          </p:cNvPr>
          <p:cNvSpPr txBox="1"/>
          <p:nvPr/>
        </p:nvSpPr>
        <p:spPr>
          <a:xfrm>
            <a:off x="303190" y="3528048"/>
            <a:ext cx="411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someone is having a heart attack?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293399-3149-D247-BCB2-259C9B93A73B}"/>
              </a:ext>
            </a:extLst>
          </p:cNvPr>
          <p:cNvSpPr/>
          <p:nvPr/>
        </p:nvSpPr>
        <p:spPr>
          <a:xfrm>
            <a:off x="4202948" y="855586"/>
            <a:ext cx="5153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yt-imperial"/>
              </a:rPr>
              <a:t>Goal: Catching terrorists, criminals, drug traffickers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31205-872E-694D-83FF-FAF6AEA403C7}"/>
              </a:ext>
            </a:extLst>
          </p:cNvPr>
          <p:cNvSpPr/>
          <p:nvPr/>
        </p:nvSpPr>
        <p:spPr>
          <a:xfrm>
            <a:off x="4721082" y="3897380"/>
            <a:ext cx="4117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nyt-imperial"/>
              </a:rPr>
              <a:t>Current Use: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nyt-imperial"/>
              </a:rPr>
              <a:t>Monitoring political activists and minorities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nyt-imperial"/>
              </a:rPr>
              <a:t>Scoring people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645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Targeted Marketing - Customized Pricing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/>
              <a:t>Use of personal data increases the effectiveness of the marketing 3-5 times compared to traditional marketing approaches?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/>
              <a:t>Is it win-win or invasion of privacy?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endParaRPr lang="en" u="sng" dirty="0">
              <a:solidFill>
                <a:schemeClr val="hlink"/>
              </a:solidFill>
              <a:hlinkClick r:id="rId3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NYT-Target Case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endParaRPr lang="en" u="sng" dirty="0">
              <a:solidFill>
                <a:schemeClr val="hlink"/>
              </a:solidFill>
            </a:endParaRPr>
          </a:p>
          <a:p>
            <a:pPr marL="4572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/>
              <a:t>Different Pricing for the same product?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AC90C-377A-AB4D-822B-C6F54D0408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3680" y="1706201"/>
            <a:ext cx="2707688" cy="3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7B46-B35E-BF43-8BE5-63126C80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Privacy (Anonymization is the ultimate solution)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8D73F-885B-4A4E-8413-E4859C0EB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832" y="707720"/>
            <a:ext cx="1714754" cy="17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45FA7E-1CE5-E043-A5EC-3A82DF5EB1B5}"/>
              </a:ext>
            </a:extLst>
          </p:cNvPr>
          <p:cNvSpPr txBox="1"/>
          <p:nvPr/>
        </p:nvSpPr>
        <p:spPr>
          <a:xfrm>
            <a:off x="2487168" y="833005"/>
            <a:ext cx="28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Latanya </a:t>
            </a:r>
            <a:r>
              <a:rPr lang="en-US" dirty="0" err="1"/>
              <a:t>Arvette</a:t>
            </a:r>
            <a:r>
              <a:rPr lang="en-US" dirty="0"/>
              <a:t> Sweeney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1BB5E-C5A0-E24E-859D-9E25696F9107}"/>
              </a:ext>
            </a:extLst>
          </p:cNvPr>
          <p:cNvSpPr txBox="1"/>
          <p:nvPr/>
        </p:nvSpPr>
        <p:spPr>
          <a:xfrm>
            <a:off x="2466594" y="1180005"/>
            <a:ext cx="2535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1997, she identified then MA governor, William Weld, to his medical records using publicly accessible records.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7745F-38D0-F943-A96D-94FDE0EF078E}"/>
              </a:ext>
            </a:extLst>
          </p:cNvPr>
          <p:cNvSpPr txBox="1"/>
          <p:nvPr/>
        </p:nvSpPr>
        <p:spPr>
          <a:xfrm>
            <a:off x="2618679" y="2742616"/>
            <a:ext cx="566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>
                <a:hlinkClick r:id="rId3"/>
              </a:rPr>
              <a:t>algorithm</a:t>
            </a:r>
            <a:r>
              <a:rPr lang="en-US" dirty="0"/>
              <a:t> can identify 99.98 percent of Americans from almost any available data set with as few as 15 attributes, such as gender, ZIP code or marital status.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47FBF-B1C1-4046-ACFC-4ED88367BFFC}"/>
              </a:ext>
            </a:extLst>
          </p:cNvPr>
          <p:cNvSpPr txBox="1"/>
          <p:nvPr/>
        </p:nvSpPr>
        <p:spPr>
          <a:xfrm>
            <a:off x="2618679" y="3665946"/>
            <a:ext cx="5285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Rocher, L., </a:t>
            </a:r>
            <a:r>
              <a:rPr lang="en-US" sz="1100" dirty="0" err="1"/>
              <a:t>Hendrickx</a:t>
            </a:r>
            <a:r>
              <a:rPr lang="en-US" sz="1100" dirty="0"/>
              <a:t>, J.M. &amp; de </a:t>
            </a:r>
            <a:r>
              <a:rPr lang="en-US" sz="1100" dirty="0" err="1"/>
              <a:t>Montjoye</a:t>
            </a:r>
            <a:r>
              <a:rPr lang="en-US" sz="1100" dirty="0"/>
              <a:t>, YA. Estimating the success of re-identifications in incomplete datasets using generative models. </a:t>
            </a:r>
            <a:r>
              <a:rPr lang="en-US" sz="1100" i="1" dirty="0"/>
              <a:t>Nat </a:t>
            </a:r>
            <a:r>
              <a:rPr lang="en-US" sz="1100" i="1" dirty="0" err="1"/>
              <a:t>Commun</a:t>
            </a:r>
            <a:r>
              <a:rPr lang="en-US" sz="1100" dirty="0"/>
              <a:t> </a:t>
            </a:r>
            <a:r>
              <a:rPr lang="en-US" sz="1100" b="1" dirty="0"/>
              <a:t>10, </a:t>
            </a:r>
            <a:r>
              <a:rPr lang="en-US" sz="1100" dirty="0"/>
              <a:t>3069 (2019)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4795C-664B-4F4B-B0AC-D9F7B7CFD2AE}"/>
              </a:ext>
            </a:extLst>
          </p:cNvPr>
          <p:cNvSpPr/>
          <p:nvPr/>
        </p:nvSpPr>
        <p:spPr>
          <a:xfrm>
            <a:off x="324881" y="4773658"/>
            <a:ext cx="7953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https://www.nytimes.com/2019/07/23/health/data-privacy-protection.html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13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364E-E48D-BF4F-B797-1F6A63EA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 is Almost an Art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C95E-1769-3E46-AB91-A394C25A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2" y="659714"/>
            <a:ext cx="8229600" cy="4241470"/>
          </a:xfrm>
        </p:spPr>
        <p:txBody>
          <a:bodyPr/>
          <a:lstStyle/>
          <a:p>
            <a:r>
              <a:rPr lang="en-US" dirty="0"/>
              <a:t>Population matters</a:t>
            </a:r>
          </a:p>
          <a:p>
            <a:pPr lvl="1"/>
            <a:r>
              <a:rPr lang="en-US" dirty="0"/>
              <a:t>Females more likely to respond than males</a:t>
            </a:r>
          </a:p>
          <a:p>
            <a:pPr lvl="1"/>
            <a:r>
              <a:rPr lang="en-US" dirty="0"/>
              <a:t>Younger generation less likely to join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Questions matter </a:t>
            </a:r>
            <a:r>
              <a:rPr lang="en-US" dirty="0">
                <a:sym typeface="Wingdings" pitchFamily="2" charset="2"/>
              </a:rPr>
              <a:t> Next Slides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7BC11-D4F3-7E46-A90B-36294344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46" y="1964853"/>
            <a:ext cx="3563246" cy="23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Design: Questions Matter </a:t>
            </a:r>
          </a:p>
        </p:txBody>
      </p:sp>
      <p:graphicFrame>
        <p:nvGraphicFramePr>
          <p:cNvPr id="8" name="Group 92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54736363"/>
              </p:ext>
            </p:extLst>
          </p:nvPr>
        </p:nvGraphicFramePr>
        <p:xfrm>
          <a:off x="2000250" y="1851091"/>
          <a:ext cx="5200650" cy="708660"/>
        </p:xfrm>
        <a:graphic>
          <a:graphicData uri="http://schemas.openxmlformats.org/drawingml/2006/table">
            <a:tbl>
              <a:tblPr/>
              <a:tblGrid>
                <a:gridCol w="104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strongly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disagree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disagree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neither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agree nor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disagree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agree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strongly 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agree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658100" y="5586413"/>
            <a:ext cx="342900" cy="357188"/>
          </a:xfrm>
          <a:noFill/>
        </p:spPr>
        <p:txBody>
          <a:bodyPr/>
          <a:lstStyle/>
          <a:p>
            <a:fld id="{C6B1443D-1106-46EE-BA19-4862750D5A1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845871" y="1528372"/>
            <a:ext cx="5600700" cy="300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350" dirty="0"/>
              <a:t>The global economy is the most important issue in the world today.</a:t>
            </a: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1845871" y="3416815"/>
            <a:ext cx="5600700" cy="300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/>
              <a:t>How important is the issue of the global economy in the world today?</a:t>
            </a:r>
          </a:p>
        </p:txBody>
      </p:sp>
      <p:graphicFrame>
        <p:nvGraphicFramePr>
          <p:cNvPr id="10" name="Group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18224"/>
              </p:ext>
            </p:extLst>
          </p:nvPr>
        </p:nvGraphicFramePr>
        <p:xfrm>
          <a:off x="1988746" y="3726204"/>
          <a:ext cx="5200649" cy="708660"/>
        </p:xfrm>
        <a:graphic>
          <a:graphicData uri="http://schemas.openxmlformats.org/drawingml/2006/table">
            <a:tbl>
              <a:tblPr/>
              <a:tblGrid>
                <a:gridCol w="104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not at all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slightly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moderately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quite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extremely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01EB38F-2BA3-094C-99C7-E7A142295987}"/>
              </a:ext>
            </a:extLst>
          </p:cNvPr>
          <p:cNvSpPr txBox="1"/>
          <p:nvPr/>
        </p:nvSpPr>
        <p:spPr>
          <a:xfrm>
            <a:off x="452761" y="852256"/>
            <a:ext cx="632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seemingly straight forward question can lead to inaccurate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06F75-3925-1849-80AD-297F2F3D1D65}"/>
              </a:ext>
            </a:extLst>
          </p:cNvPr>
          <p:cNvSpPr txBox="1"/>
          <p:nvPr/>
        </p:nvSpPr>
        <p:spPr>
          <a:xfrm>
            <a:off x="452761" y="2881156"/>
            <a:ext cx="3140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the revised version</a:t>
            </a:r>
          </a:p>
        </p:txBody>
      </p:sp>
    </p:spTree>
    <p:extLst>
      <p:ext uri="{BB962C8B-B14F-4D97-AF65-F5344CB8AC3E}">
        <p14:creationId xmlns:p14="http://schemas.microsoft.com/office/powerpoint/2010/main" val="259442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000"/>
    </mc:Choice>
    <mc:Fallback xmlns="">
      <p:transition spd="slow" advClick="0"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5404</TotalTime>
  <Words>1694</Words>
  <Application>Microsoft Office PowerPoint</Application>
  <PresentationFormat>On-screen Show (16:9)</PresentationFormat>
  <Paragraphs>227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benton-sans</vt:lpstr>
      <vt:lpstr>Calibri</vt:lpstr>
      <vt:lpstr>nyt-imperial</vt:lpstr>
      <vt:lpstr>Wingdings</vt:lpstr>
      <vt:lpstr>Office Theme</vt:lpstr>
      <vt:lpstr>DATA 601 –Ethics, Privacy, and More</vt:lpstr>
      <vt:lpstr>Data Ethics is not a joke!</vt:lpstr>
      <vt:lpstr>The Good, the Bad and the Ugly</vt:lpstr>
      <vt:lpstr>Ethics, Privacy, Legal Issues, and DS</vt:lpstr>
      <vt:lpstr>AI Enabled Surveillance</vt:lpstr>
      <vt:lpstr>Targeted Marketing - Customized Pricing</vt:lpstr>
      <vt:lpstr>Privacy (Anonymization is the ultimate solution) </vt:lpstr>
      <vt:lpstr>Survey Design is Almost an Art </vt:lpstr>
      <vt:lpstr>Survey Design: Questions Matter </vt:lpstr>
      <vt:lpstr>Survey Design: Questions Matter </vt:lpstr>
      <vt:lpstr>Survey Design: 7-Step Process</vt:lpstr>
      <vt:lpstr>Bias and Fairness</vt:lpstr>
      <vt:lpstr>AI’s Invisibility Problem</vt:lpstr>
      <vt:lpstr>What to do?</vt:lpstr>
      <vt:lpstr>Various Frameworks and Principles</vt:lpstr>
      <vt:lpstr>PowerPoint Presentation</vt:lpstr>
      <vt:lpstr>O’Reilly Radar Five C’s of Data Products</vt:lpstr>
      <vt:lpstr>National Institute of Standards and Technology</vt:lpstr>
      <vt:lpstr>U.S. Government Accountability Office</vt:lpstr>
      <vt:lpstr>Check-list for Data Science Projects</vt:lpstr>
      <vt:lpstr>Check-list, Cont.</vt:lpstr>
      <vt:lpstr>Ethical Principles of Data Visualization</vt:lpstr>
      <vt:lpstr>Don’t</vt:lpstr>
      <vt:lpstr>Don’t</vt:lpstr>
      <vt:lpstr>Don’t</vt:lpstr>
      <vt:lpstr>PowerPoint Presentation</vt:lpstr>
      <vt:lpstr>PowerPoint Presentation</vt:lpstr>
      <vt:lpstr>Correlation is not equal to causation</vt:lpstr>
      <vt:lpstr>Correlation is not equal to causation</vt:lpstr>
      <vt:lpstr>Before You Create a Chart</vt:lpstr>
      <vt:lpstr>Data Visualization Best Practices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Felix Gonzalez</cp:lastModifiedBy>
  <cp:revision>140</cp:revision>
  <dcterms:created xsi:type="dcterms:W3CDTF">2019-02-27T15:38:32Z</dcterms:created>
  <dcterms:modified xsi:type="dcterms:W3CDTF">2022-11-27T21:49:09Z</dcterms:modified>
</cp:coreProperties>
</file>